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7" r:id="rId3"/>
    <p:sldId id="258" r:id="rId4"/>
    <p:sldId id="259" r:id="rId5"/>
    <p:sldId id="266" r:id="rId6"/>
    <p:sldId id="270" r:id="rId7"/>
    <p:sldId id="272" r:id="rId8"/>
    <p:sldId id="260" r:id="rId9"/>
    <p:sldId id="273" r:id="rId10"/>
    <p:sldId id="274" r:id="rId11"/>
    <p:sldId id="262" r:id="rId1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3C63"/>
    <a:srgbClr val="247D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358" autoAdjust="0"/>
    <p:restoredTop sz="94660"/>
  </p:normalViewPr>
  <p:slideViewPr>
    <p:cSldViewPr snapToGrid="0">
      <p:cViewPr varScale="1">
        <p:scale>
          <a:sx n="108" d="100"/>
          <a:sy n="108" d="100"/>
        </p:scale>
        <p:origin x="12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8061AD2F-FC55-4360-95D8-3936F96A2B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626"/>
          <a:stretch/>
        </p:blipFill>
        <p:spPr>
          <a:xfrm>
            <a:off x="0" y="0"/>
            <a:ext cx="12192000" cy="6858000"/>
          </a:xfrm>
          <a:prstGeom prst="rect">
            <a:avLst/>
          </a:prstGeom>
        </p:spPr>
      </p:pic>
      <p:pic>
        <p:nvPicPr>
          <p:cNvPr id="9" name="Grafik 8">
            <a:extLst>
              <a:ext uri="{FF2B5EF4-FFF2-40B4-BE49-F238E27FC236}">
                <a16:creationId xmlns:a16="http://schemas.microsoft.com/office/drawing/2014/main" id="{29D8F968-C5E6-4823-8104-9F43806228C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7647" b="7647"/>
          <a:stretch/>
        </p:blipFill>
        <p:spPr>
          <a:xfrm>
            <a:off x="0" y="0"/>
            <a:ext cx="12192000" cy="6858000"/>
          </a:xfrm>
          <a:prstGeom prst="rect">
            <a:avLst/>
          </a:prstGeom>
        </p:spPr>
      </p:pic>
      <p:sp>
        <p:nvSpPr>
          <p:cNvPr id="2" name="Titel 1"/>
          <p:cNvSpPr>
            <a:spLocks noGrp="1"/>
          </p:cNvSpPr>
          <p:nvPr>
            <p:ph type="ctrTitle"/>
          </p:nvPr>
        </p:nvSpPr>
        <p:spPr>
          <a:xfrm>
            <a:off x="1524000" y="1122363"/>
            <a:ext cx="9144000" cy="2387600"/>
          </a:xfrm>
        </p:spPr>
        <p:txBody>
          <a:bodyPr anchor="b"/>
          <a:lstStyle>
            <a:lvl1pPr algn="l">
              <a:defRPr sz="6000">
                <a:solidFill>
                  <a:schemeClr val="bg1"/>
                </a:solidFill>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836C2452-B180-4BAC-B9EA-2DAB11A51F13}" type="datetimeFigureOut">
              <a:rPr lang="de-DE" smtClean="0"/>
              <a:t>28.09.2019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97B427E-9255-41FA-B592-7BCCE2BB2A49}" type="slidenum">
              <a:rPr lang="de-DE" smtClean="0"/>
              <a:t>‹Nr.›</a:t>
            </a:fld>
            <a:endParaRPr lang="de-DE"/>
          </a:p>
        </p:txBody>
      </p:sp>
    </p:spTree>
    <p:extLst>
      <p:ext uri="{BB962C8B-B14F-4D97-AF65-F5344CB8AC3E}">
        <p14:creationId xmlns:p14="http://schemas.microsoft.com/office/powerpoint/2010/main" val="368037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36C2452-B180-4BAC-B9EA-2DAB11A51F13}" type="datetimeFigureOut">
              <a:rPr lang="de-DE" smtClean="0"/>
              <a:t>28.09.2019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97B427E-9255-41FA-B592-7BCCE2BB2A49}" type="slidenum">
              <a:rPr lang="de-DE" smtClean="0"/>
              <a:t>‹Nr.›</a:t>
            </a:fld>
            <a:endParaRPr lang="de-DE"/>
          </a:p>
        </p:txBody>
      </p:sp>
    </p:spTree>
    <p:extLst>
      <p:ext uri="{BB962C8B-B14F-4D97-AF65-F5344CB8AC3E}">
        <p14:creationId xmlns:p14="http://schemas.microsoft.com/office/powerpoint/2010/main" val="512258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36C2452-B180-4BAC-B9EA-2DAB11A51F13}" type="datetimeFigureOut">
              <a:rPr lang="de-DE" smtClean="0"/>
              <a:t>28.09.2019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97B427E-9255-41FA-B592-7BCCE2BB2A49}" type="slidenum">
              <a:rPr lang="de-DE" smtClean="0"/>
              <a:t>‹Nr.›</a:t>
            </a:fld>
            <a:endParaRPr lang="de-DE"/>
          </a:p>
        </p:txBody>
      </p:sp>
    </p:spTree>
    <p:extLst>
      <p:ext uri="{BB962C8B-B14F-4D97-AF65-F5344CB8AC3E}">
        <p14:creationId xmlns:p14="http://schemas.microsoft.com/office/powerpoint/2010/main" val="688378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BF8D6FC9-7ECD-445F-B076-D5BA084B082F}"/>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91000"/>
                    </a14:imgEffect>
                  </a14:imgLayer>
                </a14:imgProps>
              </a:ext>
              <a:ext uri="{28A0092B-C50C-407E-A947-70E740481C1C}">
                <a14:useLocalDpi xmlns:a14="http://schemas.microsoft.com/office/drawing/2010/main" val="0"/>
              </a:ext>
            </a:extLst>
          </a:blip>
          <a:srcRect l="3393" t="27065" r="42453" b="27065"/>
          <a:stretch/>
        </p:blipFill>
        <p:spPr>
          <a:xfrm>
            <a:off x="0" y="0"/>
            <a:ext cx="12192000" cy="6858000"/>
          </a:xfrm>
          <a:prstGeom prst="rect">
            <a:avLst/>
          </a:prstGeom>
        </p:spPr>
      </p:pic>
      <p:sp>
        <p:nvSpPr>
          <p:cNvPr id="4" name="Datumsplatzhalter 3"/>
          <p:cNvSpPr>
            <a:spLocks noGrp="1"/>
          </p:cNvSpPr>
          <p:nvPr>
            <p:ph type="dt" sz="half" idx="10"/>
          </p:nvPr>
        </p:nvSpPr>
        <p:spPr/>
        <p:txBody>
          <a:bodyPr/>
          <a:lstStyle/>
          <a:p>
            <a:fld id="{836C2452-B180-4BAC-B9EA-2DAB11A51F13}" type="datetimeFigureOut">
              <a:rPr lang="de-DE" smtClean="0"/>
              <a:t>28.09.2019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97B427E-9255-41FA-B592-7BCCE2BB2A49}" type="slidenum">
              <a:rPr lang="de-DE" smtClean="0"/>
              <a:t>‹Nr.›</a:t>
            </a:fld>
            <a:endParaRPr lang="de-DE"/>
          </a:p>
        </p:txBody>
      </p:sp>
      <p:sp>
        <p:nvSpPr>
          <p:cNvPr id="10" name="Rechteck 9">
            <a:extLst>
              <a:ext uri="{FF2B5EF4-FFF2-40B4-BE49-F238E27FC236}">
                <a16:creationId xmlns:a16="http://schemas.microsoft.com/office/drawing/2014/main" id="{AF5156B9-A90D-42BC-A51F-A6E2A34F3950}"/>
              </a:ext>
            </a:extLst>
          </p:cNvPr>
          <p:cNvSpPr/>
          <p:nvPr userDrawn="1"/>
        </p:nvSpPr>
        <p:spPr>
          <a:xfrm>
            <a:off x="0" y="0"/>
            <a:ext cx="12192000" cy="6858000"/>
          </a:xfrm>
          <a:prstGeom prst="rect">
            <a:avLst/>
          </a:prstGeom>
          <a:solidFill>
            <a:schemeClr val="tx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838200" y="365125"/>
            <a:ext cx="10515600" cy="1325563"/>
          </a:xfrm>
        </p:spPr>
        <p:txBody>
          <a:bodyPr/>
          <a:lstStyle>
            <a:lvl1pPr>
              <a:defRPr b="1">
                <a:solidFill>
                  <a:schemeClr val="bg1"/>
                </a:solidFill>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3" name="Inhaltsplatzhalter 2"/>
          <p:cNvSpPr>
            <a:spLocks noGrp="1"/>
          </p:cNvSpPr>
          <p:nvPr>
            <p:ph idx="1"/>
          </p:nvPr>
        </p:nvSpPr>
        <p:spPr>
          <a:xfrm>
            <a:off x="838200" y="1608058"/>
            <a:ext cx="10515600" cy="4786472"/>
          </a:xfrm>
        </p:spPr>
        <p:txBody>
          <a:bodyPr>
            <a:normAutofit/>
          </a:bodyPr>
          <a:lstStyle>
            <a:lvl1pPr marL="0" indent="0">
              <a:lnSpc>
                <a:spcPct val="100000"/>
              </a:lnSpc>
              <a:buNone/>
              <a:defRPr sz="2800">
                <a:solidFill>
                  <a:schemeClr val="bg1"/>
                </a:solidFill>
                <a:effectLst/>
                <a:latin typeface="Arial" panose="020B0604020202020204" pitchFamily="34" charset="0"/>
                <a:cs typeface="Arial" panose="020B0604020202020204" pitchFamily="34" charset="0"/>
              </a:defRPr>
            </a:lvl1pPr>
            <a:lvl2pPr indent="-360000">
              <a:lnSpc>
                <a:spcPct val="100000"/>
              </a:lnSpc>
              <a:defRPr sz="2400">
                <a:solidFill>
                  <a:schemeClr val="bg1"/>
                </a:solidFill>
                <a:effectLst/>
                <a:latin typeface="Arial" panose="020B0604020202020204" pitchFamily="34" charset="0"/>
                <a:cs typeface="Arial" panose="020B0604020202020204" pitchFamily="34" charset="0"/>
              </a:defRPr>
            </a:lvl2pPr>
            <a:lvl3pPr indent="-360000">
              <a:lnSpc>
                <a:spcPct val="100000"/>
              </a:lnSpc>
              <a:defRPr sz="2000">
                <a:solidFill>
                  <a:schemeClr val="bg1"/>
                </a:solidFill>
                <a:effectLst/>
                <a:latin typeface="Arial" panose="020B0604020202020204" pitchFamily="34" charset="0"/>
                <a:cs typeface="Arial" panose="020B0604020202020204" pitchFamily="34" charset="0"/>
              </a:defRPr>
            </a:lvl3pPr>
            <a:lvl4pPr indent="-360000">
              <a:lnSpc>
                <a:spcPct val="100000"/>
              </a:lnSpc>
              <a:defRPr sz="1800">
                <a:solidFill>
                  <a:schemeClr val="bg1"/>
                </a:solidFill>
                <a:effectLst/>
                <a:latin typeface="Arial" panose="020B0604020202020204" pitchFamily="34" charset="0"/>
                <a:cs typeface="Arial" panose="020B0604020202020204" pitchFamily="34" charset="0"/>
              </a:defRPr>
            </a:lvl4pPr>
            <a:lvl5pPr indent="-360000">
              <a:lnSpc>
                <a:spcPct val="100000"/>
              </a:lnSpc>
              <a:defRPr sz="1800">
                <a:solidFill>
                  <a:schemeClr val="bg1"/>
                </a:solidFill>
                <a:effectLst/>
                <a:latin typeface="Arial" panose="020B0604020202020204" pitchFamily="34" charset="0"/>
                <a:cs typeface="Arial" panose="020B060402020202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093671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836C2452-B180-4BAC-B9EA-2DAB11A51F13}" type="datetimeFigureOut">
              <a:rPr lang="de-DE" smtClean="0"/>
              <a:t>28.09.2019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97B427E-9255-41FA-B592-7BCCE2BB2A49}" type="slidenum">
              <a:rPr lang="de-DE" smtClean="0"/>
              <a:t>‹Nr.›</a:t>
            </a:fld>
            <a:endParaRPr lang="de-DE"/>
          </a:p>
        </p:txBody>
      </p:sp>
    </p:spTree>
    <p:extLst>
      <p:ext uri="{BB962C8B-B14F-4D97-AF65-F5344CB8AC3E}">
        <p14:creationId xmlns:p14="http://schemas.microsoft.com/office/powerpoint/2010/main" val="145845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836C2452-B180-4BAC-B9EA-2DAB11A51F13}" type="datetimeFigureOut">
              <a:rPr lang="de-DE" smtClean="0"/>
              <a:t>28.09.2019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97B427E-9255-41FA-B592-7BCCE2BB2A49}" type="slidenum">
              <a:rPr lang="de-DE" smtClean="0"/>
              <a:t>‹Nr.›</a:t>
            </a:fld>
            <a:endParaRPr lang="de-DE"/>
          </a:p>
        </p:txBody>
      </p:sp>
    </p:spTree>
    <p:extLst>
      <p:ext uri="{BB962C8B-B14F-4D97-AF65-F5344CB8AC3E}">
        <p14:creationId xmlns:p14="http://schemas.microsoft.com/office/powerpoint/2010/main" val="3794074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836C2452-B180-4BAC-B9EA-2DAB11A51F13}" type="datetimeFigureOut">
              <a:rPr lang="de-DE" smtClean="0"/>
              <a:t>28.09.2019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A97B427E-9255-41FA-B592-7BCCE2BB2A49}" type="slidenum">
              <a:rPr lang="de-DE" smtClean="0"/>
              <a:t>‹Nr.›</a:t>
            </a:fld>
            <a:endParaRPr lang="de-DE"/>
          </a:p>
        </p:txBody>
      </p:sp>
    </p:spTree>
    <p:extLst>
      <p:ext uri="{BB962C8B-B14F-4D97-AF65-F5344CB8AC3E}">
        <p14:creationId xmlns:p14="http://schemas.microsoft.com/office/powerpoint/2010/main" val="1255919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836C2452-B180-4BAC-B9EA-2DAB11A51F13}" type="datetimeFigureOut">
              <a:rPr lang="de-DE" smtClean="0"/>
              <a:t>28.09.2019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A97B427E-9255-41FA-B592-7BCCE2BB2A49}" type="slidenum">
              <a:rPr lang="de-DE" smtClean="0"/>
              <a:t>‹Nr.›</a:t>
            </a:fld>
            <a:endParaRPr lang="de-DE"/>
          </a:p>
        </p:txBody>
      </p:sp>
    </p:spTree>
    <p:extLst>
      <p:ext uri="{BB962C8B-B14F-4D97-AF65-F5344CB8AC3E}">
        <p14:creationId xmlns:p14="http://schemas.microsoft.com/office/powerpoint/2010/main" val="2023626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36C2452-B180-4BAC-B9EA-2DAB11A51F13}" type="datetimeFigureOut">
              <a:rPr lang="de-DE" smtClean="0"/>
              <a:t>28.09.2019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A97B427E-9255-41FA-B592-7BCCE2BB2A49}" type="slidenum">
              <a:rPr lang="de-DE" smtClean="0"/>
              <a:t>‹Nr.›</a:t>
            </a:fld>
            <a:endParaRPr lang="de-DE"/>
          </a:p>
        </p:txBody>
      </p:sp>
    </p:spTree>
    <p:extLst>
      <p:ext uri="{BB962C8B-B14F-4D97-AF65-F5344CB8AC3E}">
        <p14:creationId xmlns:p14="http://schemas.microsoft.com/office/powerpoint/2010/main" val="1672045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836C2452-B180-4BAC-B9EA-2DAB11A51F13}" type="datetimeFigureOut">
              <a:rPr lang="de-DE" smtClean="0"/>
              <a:t>28.09.2019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97B427E-9255-41FA-B592-7BCCE2BB2A49}" type="slidenum">
              <a:rPr lang="de-DE" smtClean="0"/>
              <a:t>‹Nr.›</a:t>
            </a:fld>
            <a:endParaRPr lang="de-DE"/>
          </a:p>
        </p:txBody>
      </p:sp>
    </p:spTree>
    <p:extLst>
      <p:ext uri="{BB962C8B-B14F-4D97-AF65-F5344CB8AC3E}">
        <p14:creationId xmlns:p14="http://schemas.microsoft.com/office/powerpoint/2010/main" val="4078246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836C2452-B180-4BAC-B9EA-2DAB11A51F13}" type="datetimeFigureOut">
              <a:rPr lang="de-DE" smtClean="0"/>
              <a:t>28.09.2019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97B427E-9255-41FA-B592-7BCCE2BB2A49}" type="slidenum">
              <a:rPr lang="de-DE" smtClean="0"/>
              <a:t>‹Nr.›</a:t>
            </a:fld>
            <a:endParaRPr lang="de-DE"/>
          </a:p>
        </p:txBody>
      </p:sp>
    </p:spTree>
    <p:extLst>
      <p:ext uri="{BB962C8B-B14F-4D97-AF65-F5344CB8AC3E}">
        <p14:creationId xmlns:p14="http://schemas.microsoft.com/office/powerpoint/2010/main" val="950130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6C2452-B180-4BAC-B9EA-2DAB11A51F13}" type="datetimeFigureOut">
              <a:rPr lang="de-DE" smtClean="0"/>
              <a:t>28.09.2019</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7B427E-9255-41FA-B592-7BCCE2BB2A49}" type="slidenum">
              <a:rPr lang="de-DE" smtClean="0"/>
              <a:t>‹Nr.›</a:t>
            </a:fld>
            <a:endParaRPr lang="de-DE"/>
          </a:p>
        </p:txBody>
      </p:sp>
    </p:spTree>
    <p:extLst>
      <p:ext uri="{BB962C8B-B14F-4D97-AF65-F5344CB8AC3E}">
        <p14:creationId xmlns:p14="http://schemas.microsoft.com/office/powerpoint/2010/main" val="891196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9EF8BCEA-A9B3-4835-8314-3E1696031D52}"/>
              </a:ext>
            </a:extLst>
          </p:cNvPr>
          <p:cNvSpPr txBox="1">
            <a:spLocks/>
          </p:cNvSpPr>
          <p:nvPr/>
        </p:nvSpPr>
        <p:spPr>
          <a:xfrm>
            <a:off x="133477" y="1987083"/>
            <a:ext cx="7288253" cy="158882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pPr algn="l"/>
            <a:r>
              <a:rPr lang="de-DE" sz="7200" dirty="0">
                <a:latin typeface="Arial" panose="020B0604020202020204" pitchFamily="34" charset="0"/>
                <a:cs typeface="Arial" panose="020B0604020202020204" pitchFamily="34" charset="0"/>
              </a:rPr>
              <a:t>Abendmahl</a:t>
            </a:r>
          </a:p>
        </p:txBody>
      </p:sp>
    </p:spTree>
    <p:extLst>
      <p:ext uri="{BB962C8B-B14F-4D97-AF65-F5344CB8AC3E}">
        <p14:creationId xmlns:p14="http://schemas.microsoft.com/office/powerpoint/2010/main" val="123102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Abendmahl im Passahmahl</a:t>
            </a:r>
          </a:p>
        </p:txBody>
      </p:sp>
      <p:sp>
        <p:nvSpPr>
          <p:cNvPr id="3" name="Inhaltsplatzhalter 2"/>
          <p:cNvSpPr>
            <a:spLocks noGrp="1"/>
          </p:cNvSpPr>
          <p:nvPr>
            <p:ph idx="1"/>
          </p:nvPr>
        </p:nvSpPr>
        <p:spPr/>
        <p:txBody>
          <a:bodyPr>
            <a:normAutofit lnSpcReduction="10000"/>
          </a:bodyPr>
          <a:lstStyle/>
          <a:p>
            <a:r>
              <a:rPr lang="de-DE" dirty="0" err="1"/>
              <a:t>Mt</a:t>
            </a:r>
            <a:r>
              <a:rPr lang="de-DE" dirty="0"/>
              <a:t> 26, 26-30</a:t>
            </a:r>
          </a:p>
          <a:p>
            <a:r>
              <a:rPr lang="de-DE" dirty="0"/>
              <a:t>„Während sie aber aßen, nahm Jesus Brot und segnete, brach und gab es den Jüngern und sprach: Nehmt, esst, dies ist mein Leib!  Und er nahm einen Kelch und dankte und gab ihnen den und sprach: Trinkt alle daraus! Denn dies ist mein Blut des Bundes, das für viele vergossen wird zur Vergebung der Sünden.  Ich sage euch aber, dass ich von nun an nicht mehr von diesem Gewächs des Weinstocks trinken werde bis zu jenem Tag, da ich es neu mit euch trinken werde in dem Reich meines Vaters.  Und als sie ein Loblied gesungen hatten, gingen sie hinaus zum Ölberg.“</a:t>
            </a:r>
          </a:p>
        </p:txBody>
      </p:sp>
    </p:spTree>
    <p:extLst>
      <p:ext uri="{BB962C8B-B14F-4D97-AF65-F5344CB8AC3E}">
        <p14:creationId xmlns:p14="http://schemas.microsoft.com/office/powerpoint/2010/main" val="2423787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Abendmahl Bedeutung</a:t>
            </a:r>
          </a:p>
        </p:txBody>
      </p:sp>
      <p:sp>
        <p:nvSpPr>
          <p:cNvPr id="3" name="Inhaltsplatzhalter 2"/>
          <p:cNvSpPr>
            <a:spLocks noGrp="1"/>
          </p:cNvSpPr>
          <p:nvPr>
            <p:ph idx="1"/>
          </p:nvPr>
        </p:nvSpPr>
        <p:spPr/>
        <p:txBody>
          <a:bodyPr>
            <a:normAutofit/>
          </a:bodyPr>
          <a:lstStyle/>
          <a:p>
            <a:pPr marL="457200" indent="-457200">
              <a:buFontTx/>
              <a:buChar char="-"/>
            </a:pPr>
            <a:r>
              <a:rPr lang="de-DE" dirty="0"/>
              <a:t>Versteckte Mazze = Bild auf Jesus</a:t>
            </a:r>
          </a:p>
          <a:p>
            <a:pPr marL="457200" indent="-457200">
              <a:buFontTx/>
              <a:buChar char="-"/>
            </a:pPr>
            <a:r>
              <a:rPr lang="de-DE" dirty="0"/>
              <a:t>Wir feiern damit die Auferstehung, Sieg und Leben von Jesus</a:t>
            </a:r>
          </a:p>
          <a:p>
            <a:pPr marL="457200" indent="-457200">
              <a:buFontTx/>
              <a:buChar char="-"/>
            </a:pPr>
            <a:r>
              <a:rPr lang="de-DE" dirty="0"/>
              <a:t>Sein Körper wurde an unserer Stelle zerschlagen </a:t>
            </a:r>
            <a:r>
              <a:rPr lang="de-DE" dirty="0" err="1"/>
              <a:t>Jes</a:t>
            </a:r>
            <a:r>
              <a:rPr lang="de-DE" dirty="0"/>
              <a:t> 53. Wir feiern seine Gnade, Liebe, Barmherzigkeit</a:t>
            </a:r>
          </a:p>
          <a:p>
            <a:pPr marL="457200" indent="-457200">
              <a:buFontTx/>
              <a:buChar char="-"/>
            </a:pPr>
            <a:r>
              <a:rPr lang="de-DE" dirty="0"/>
              <a:t>Jesus nimmt den 3 Kelch = Kelch der Erlösung! Er ist jetzt unsere Erlösung! Unsere Rettung/Schutz vor dem Tod und dem Gericht. Wir sind jetzt Frei und angenommen bei Gott. Brauchen keine Angst mehr zu haben. Wir sind erkauft. </a:t>
            </a:r>
          </a:p>
          <a:p>
            <a:pPr marL="457200" indent="-457200">
              <a:buFontTx/>
              <a:buChar char="-"/>
            </a:pPr>
            <a:r>
              <a:rPr lang="de-DE" dirty="0"/>
              <a:t>Blut ist auch gleichzeitig Leben/Kraft eines Wesens. </a:t>
            </a:r>
          </a:p>
          <a:p>
            <a:pPr marL="457200" indent="-457200">
              <a:buFontTx/>
              <a:buChar char="-"/>
            </a:pPr>
            <a:endParaRPr lang="de-DE" dirty="0"/>
          </a:p>
        </p:txBody>
      </p:sp>
    </p:spTree>
    <p:extLst>
      <p:ext uri="{BB962C8B-B14F-4D97-AF65-F5344CB8AC3E}">
        <p14:creationId xmlns:p14="http://schemas.microsoft.com/office/powerpoint/2010/main" val="573658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Abendmahl – </a:t>
            </a:r>
            <a:r>
              <a:rPr lang="de-DE" dirty="0" err="1"/>
              <a:t>Mt</a:t>
            </a:r>
            <a:r>
              <a:rPr lang="de-DE" dirty="0"/>
              <a:t> 26, 26-30</a:t>
            </a:r>
          </a:p>
        </p:txBody>
      </p:sp>
      <p:sp>
        <p:nvSpPr>
          <p:cNvPr id="3" name="Inhaltsplatzhalter 2"/>
          <p:cNvSpPr>
            <a:spLocks noGrp="1"/>
          </p:cNvSpPr>
          <p:nvPr>
            <p:ph idx="1"/>
          </p:nvPr>
        </p:nvSpPr>
        <p:spPr/>
        <p:txBody>
          <a:bodyPr>
            <a:normAutofit/>
          </a:bodyPr>
          <a:lstStyle/>
          <a:p>
            <a:r>
              <a:rPr lang="de-DE" dirty="0"/>
              <a:t>Während sie aber aßen, nahm Jesus Brot und segnete, brach und gab es den Jüngern und sprach: Nehmt, esst, dies ist mein Leib!  Und er nahm einen Kelch und dankte und gab ihnen den und sprach: Trinkt alle daraus! Denn dies ist mein Blut des Bundes, das für viele vergossen wird zur Vergebung der Sünden.  Ich sage euch aber, dass ich von nun an nicht mehr von diesem Gewächs des Weinstocks trinken werde bis zu jenem Tag, da ich es neu mit euch trinken werde in dem Reich meines Vaters.  Und als sie ein Loblied gesungen hatten, gingen sie hinaus zum Ölberg.</a:t>
            </a:r>
          </a:p>
        </p:txBody>
      </p:sp>
    </p:spTree>
    <p:extLst>
      <p:ext uri="{BB962C8B-B14F-4D97-AF65-F5344CB8AC3E}">
        <p14:creationId xmlns:p14="http://schemas.microsoft.com/office/powerpoint/2010/main" val="5627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Passahmahl </a:t>
            </a:r>
          </a:p>
        </p:txBody>
      </p:sp>
      <p:sp>
        <p:nvSpPr>
          <p:cNvPr id="5" name="Inhaltsplatzhalter 2">
            <a:extLst>
              <a:ext uri="{FF2B5EF4-FFF2-40B4-BE49-F238E27FC236}">
                <a16:creationId xmlns:a16="http://schemas.microsoft.com/office/drawing/2014/main" id="{1F670E10-B282-4FFC-8738-0757D35AF70F}"/>
              </a:ext>
            </a:extLst>
          </p:cNvPr>
          <p:cNvSpPr>
            <a:spLocks noGrp="1"/>
          </p:cNvSpPr>
          <p:nvPr>
            <p:ph idx="1"/>
          </p:nvPr>
        </p:nvSpPr>
        <p:spPr>
          <a:xfrm>
            <a:off x="838200" y="1446740"/>
            <a:ext cx="10515600" cy="3283582"/>
          </a:xfrm>
        </p:spPr>
        <p:txBody>
          <a:bodyPr>
            <a:normAutofit fontScale="92500" lnSpcReduction="20000"/>
          </a:bodyPr>
          <a:lstStyle/>
          <a:p>
            <a:pPr marL="457200" indent="-457200">
              <a:buFontTx/>
              <a:buChar char="-"/>
            </a:pPr>
            <a:r>
              <a:rPr lang="de-DE" dirty="0"/>
              <a:t>Fest das einmal im Jahr standfand</a:t>
            </a:r>
          </a:p>
          <a:p>
            <a:pPr marL="457200" indent="-457200">
              <a:buFontTx/>
              <a:buChar char="-"/>
            </a:pPr>
            <a:r>
              <a:rPr lang="de-DE" dirty="0"/>
              <a:t>Erinnerung an den Auszug aus Ägypten</a:t>
            </a:r>
          </a:p>
          <a:p>
            <a:pPr marL="457200" indent="-457200">
              <a:buFontTx/>
              <a:buChar char="-"/>
            </a:pPr>
            <a:r>
              <a:rPr lang="de-DE" dirty="0"/>
              <a:t>2. Mose 12:42; 3. Mose 23:5</a:t>
            </a:r>
          </a:p>
          <a:p>
            <a:pPr marL="457200" indent="-457200">
              <a:buFontTx/>
              <a:buChar char="-"/>
            </a:pPr>
            <a:r>
              <a:rPr lang="de-DE" dirty="0" err="1"/>
              <a:t>Josia</a:t>
            </a:r>
            <a:r>
              <a:rPr lang="de-DE" dirty="0"/>
              <a:t> hat es auf Jerusalem konzentriert 2. Chronik 35</a:t>
            </a:r>
          </a:p>
          <a:p>
            <a:pPr marL="457200" indent="-457200">
              <a:buFontTx/>
              <a:buChar char="-"/>
            </a:pPr>
            <a:r>
              <a:rPr lang="de-DE" dirty="0"/>
              <a:t>Brauch: nur das Lamm das vom Priester geschlachtet war, war ein Passahlamm</a:t>
            </a:r>
          </a:p>
          <a:p>
            <a:pPr marL="457200" indent="-457200">
              <a:buFontTx/>
              <a:buChar char="-"/>
            </a:pPr>
            <a:r>
              <a:rPr lang="de-DE" dirty="0"/>
              <a:t>Hohepriester haben das Passahmahl erst am folgenden Tag gegessen (</a:t>
            </a:r>
            <a:r>
              <a:rPr lang="de-DE" dirty="0" err="1"/>
              <a:t>Joh</a:t>
            </a:r>
            <a:r>
              <a:rPr lang="de-DE" dirty="0"/>
              <a:t> 18, 28)</a:t>
            </a:r>
          </a:p>
          <a:p>
            <a:endParaRPr lang="de-DE" dirty="0"/>
          </a:p>
          <a:p>
            <a:pPr marL="457200" indent="-457200">
              <a:buFontTx/>
              <a:buChar char="-"/>
            </a:pPr>
            <a:endParaRPr lang="de-DE" dirty="0"/>
          </a:p>
        </p:txBody>
      </p:sp>
    </p:spTree>
    <p:extLst>
      <p:ext uri="{BB962C8B-B14F-4D97-AF65-F5344CB8AC3E}">
        <p14:creationId xmlns:p14="http://schemas.microsoft.com/office/powerpoint/2010/main" val="1270840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Ablauf Passahmahl</a:t>
            </a:r>
          </a:p>
        </p:txBody>
      </p:sp>
      <p:sp>
        <p:nvSpPr>
          <p:cNvPr id="3" name="Inhaltsplatzhalter 2"/>
          <p:cNvSpPr>
            <a:spLocks noGrp="1"/>
          </p:cNvSpPr>
          <p:nvPr>
            <p:ph idx="1"/>
          </p:nvPr>
        </p:nvSpPr>
        <p:spPr>
          <a:xfrm>
            <a:off x="838200" y="1608057"/>
            <a:ext cx="10515600" cy="5183359"/>
          </a:xfrm>
        </p:spPr>
        <p:txBody>
          <a:bodyPr>
            <a:normAutofit/>
          </a:bodyPr>
          <a:lstStyle/>
          <a:p>
            <a:pPr marL="457200" indent="-457200">
              <a:buFontTx/>
              <a:buChar char="-"/>
            </a:pPr>
            <a:r>
              <a:rPr lang="de-DE" dirty="0"/>
              <a:t>Erster Becher Wein</a:t>
            </a:r>
          </a:p>
          <a:p>
            <a:pPr marL="457200" indent="-457200">
              <a:buFont typeface="Wingdings" panose="05000000000000000000" pitchFamily="2" charset="2"/>
              <a:buChar char="à"/>
            </a:pPr>
            <a:r>
              <a:rPr lang="de-DE" dirty="0"/>
              <a:t>Kelch der Aussonderung</a:t>
            </a:r>
          </a:p>
          <a:p>
            <a:pPr marL="457200" indent="-457200">
              <a:buFontTx/>
              <a:buChar char="-"/>
            </a:pPr>
            <a:r>
              <a:rPr lang="de-DE" dirty="0"/>
              <a:t>Kräuter werden in Salzwasser getaucht</a:t>
            </a:r>
          </a:p>
          <a:p>
            <a:pPr marL="457200" indent="-457200">
              <a:buFontTx/>
              <a:buChar char="-"/>
            </a:pPr>
            <a:r>
              <a:rPr lang="de-DE" dirty="0"/>
              <a:t>Mazzen (ungesäuerte Brote) werden gesegnet</a:t>
            </a:r>
          </a:p>
          <a:p>
            <a:pPr marL="457200" indent="-457200">
              <a:buFontTx/>
              <a:buChar char="-"/>
            </a:pPr>
            <a:endParaRPr lang="de-DE" dirty="0">
              <a:sym typeface="Wingdings" panose="05000000000000000000" pitchFamily="2" charset="2"/>
            </a:endParaRPr>
          </a:p>
        </p:txBody>
      </p:sp>
    </p:spTree>
    <p:extLst>
      <p:ext uri="{BB962C8B-B14F-4D97-AF65-F5344CB8AC3E}">
        <p14:creationId xmlns:p14="http://schemas.microsoft.com/office/powerpoint/2010/main" val="27163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Ablauf Passahmahl	</a:t>
            </a:r>
          </a:p>
        </p:txBody>
      </p:sp>
      <p:pic>
        <p:nvPicPr>
          <p:cNvPr id="1026" name="Picture 2" descr="http://www.judentum-projekt.de/images/mazze.jpg">
            <a:extLst>
              <a:ext uri="{FF2B5EF4-FFF2-40B4-BE49-F238E27FC236}">
                <a16:creationId xmlns:a16="http://schemas.microsoft.com/office/drawing/2014/main" id="{3ED0A6DC-C9A7-4C44-BE3C-FB04ECC8BFB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5758" y="1690688"/>
            <a:ext cx="6840483" cy="4663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0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Ablauf Passahmahl</a:t>
            </a:r>
          </a:p>
        </p:txBody>
      </p:sp>
      <p:sp>
        <p:nvSpPr>
          <p:cNvPr id="3" name="Inhaltsplatzhalter 2"/>
          <p:cNvSpPr>
            <a:spLocks noGrp="1"/>
          </p:cNvSpPr>
          <p:nvPr>
            <p:ph idx="1"/>
          </p:nvPr>
        </p:nvSpPr>
        <p:spPr>
          <a:xfrm>
            <a:off x="838200" y="1608057"/>
            <a:ext cx="10515600" cy="5183359"/>
          </a:xfrm>
        </p:spPr>
        <p:txBody>
          <a:bodyPr>
            <a:normAutofit lnSpcReduction="10000"/>
          </a:bodyPr>
          <a:lstStyle/>
          <a:p>
            <a:pPr marL="457200" indent="-457200">
              <a:buFontTx/>
              <a:buChar char="-"/>
            </a:pPr>
            <a:r>
              <a:rPr lang="de-DE" dirty="0"/>
              <a:t>Erster Becher Wein</a:t>
            </a:r>
          </a:p>
          <a:p>
            <a:pPr marL="457200" indent="-457200">
              <a:buFont typeface="Wingdings" panose="05000000000000000000" pitchFamily="2" charset="2"/>
              <a:buChar char="à"/>
            </a:pPr>
            <a:r>
              <a:rPr lang="de-DE" dirty="0"/>
              <a:t>Kelch der Aussonderung</a:t>
            </a:r>
          </a:p>
          <a:p>
            <a:pPr marL="457200" indent="-457200">
              <a:buFontTx/>
              <a:buChar char="-"/>
            </a:pPr>
            <a:r>
              <a:rPr lang="de-DE" dirty="0"/>
              <a:t>Kräuter werden in Salzwasser getaucht</a:t>
            </a:r>
          </a:p>
          <a:p>
            <a:pPr marL="457200" indent="-457200">
              <a:buFontTx/>
              <a:buChar char="-"/>
            </a:pPr>
            <a:r>
              <a:rPr lang="de-DE" dirty="0"/>
              <a:t>Mazzen (ungesäuerte Brote) werden gesegnet, aber nicht gegessen</a:t>
            </a:r>
          </a:p>
          <a:p>
            <a:pPr marL="457200" indent="-457200">
              <a:buFontTx/>
              <a:buChar char="-"/>
            </a:pPr>
            <a:r>
              <a:rPr lang="de-DE" dirty="0"/>
              <a:t>Erzählung der Errettung. Geschieht im Dialog</a:t>
            </a:r>
          </a:p>
          <a:p>
            <a:pPr marL="457200" indent="-457200">
              <a:buFontTx/>
              <a:buChar char="-"/>
            </a:pPr>
            <a:r>
              <a:rPr lang="de-DE" dirty="0"/>
              <a:t>Zweite Becher Wein</a:t>
            </a:r>
          </a:p>
          <a:p>
            <a:pPr marL="457200" indent="-457200">
              <a:buFont typeface="Wingdings" panose="05000000000000000000" pitchFamily="2" charset="2"/>
              <a:buChar char="à"/>
            </a:pPr>
            <a:r>
              <a:rPr lang="de-DE" dirty="0">
                <a:sym typeface="Wingdings" panose="05000000000000000000" pitchFamily="2" charset="2"/>
              </a:rPr>
              <a:t>Kelch der Befreiung</a:t>
            </a:r>
          </a:p>
          <a:p>
            <a:pPr marL="457200" indent="-457200">
              <a:buFontTx/>
              <a:buChar char="-"/>
            </a:pPr>
            <a:r>
              <a:rPr lang="de-DE" dirty="0">
                <a:sym typeface="Wingdings" panose="05000000000000000000" pitchFamily="2" charset="2"/>
              </a:rPr>
              <a:t>Mazzen und Bitterkraut werden zusammen gegessen</a:t>
            </a:r>
          </a:p>
          <a:p>
            <a:pPr marL="457200" indent="-457200">
              <a:buFontTx/>
              <a:buChar char="-"/>
            </a:pPr>
            <a:r>
              <a:rPr lang="de-DE" dirty="0">
                <a:sym typeface="Wingdings" panose="05000000000000000000" pitchFamily="2" charset="2"/>
              </a:rPr>
              <a:t>Passahlamm wird gegessen</a:t>
            </a:r>
          </a:p>
          <a:p>
            <a:endParaRPr lang="de-DE" dirty="0"/>
          </a:p>
          <a:p>
            <a:pPr marL="457200" indent="-457200">
              <a:buFontTx/>
              <a:buChar char="-"/>
            </a:pPr>
            <a:endParaRPr lang="de-DE" dirty="0"/>
          </a:p>
          <a:p>
            <a:pPr marL="457200" indent="-457200">
              <a:buFontTx/>
              <a:buChar char="-"/>
            </a:pPr>
            <a:endParaRPr lang="de-DE" dirty="0"/>
          </a:p>
          <a:p>
            <a:pPr marL="457200" indent="-457200">
              <a:buFontTx/>
              <a:buChar char="-"/>
            </a:pPr>
            <a:endParaRPr lang="de-DE" dirty="0">
              <a:sym typeface="Wingdings" panose="05000000000000000000" pitchFamily="2" charset="2"/>
            </a:endParaRPr>
          </a:p>
        </p:txBody>
      </p:sp>
    </p:spTree>
    <p:extLst>
      <p:ext uri="{BB962C8B-B14F-4D97-AF65-F5344CB8AC3E}">
        <p14:creationId xmlns:p14="http://schemas.microsoft.com/office/powerpoint/2010/main" val="3758820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Ablauf Passahmahl</a:t>
            </a:r>
          </a:p>
        </p:txBody>
      </p:sp>
      <p:sp>
        <p:nvSpPr>
          <p:cNvPr id="3" name="Inhaltsplatzhalter 2"/>
          <p:cNvSpPr>
            <a:spLocks noGrp="1"/>
          </p:cNvSpPr>
          <p:nvPr>
            <p:ph idx="1"/>
          </p:nvPr>
        </p:nvSpPr>
        <p:spPr>
          <a:xfrm>
            <a:off x="838200" y="1608057"/>
            <a:ext cx="10515600" cy="5183359"/>
          </a:xfrm>
        </p:spPr>
        <p:txBody>
          <a:bodyPr>
            <a:normAutofit/>
          </a:bodyPr>
          <a:lstStyle/>
          <a:p>
            <a:pPr marL="457200" indent="-457200">
              <a:buFontTx/>
              <a:buChar char="-"/>
            </a:pPr>
            <a:r>
              <a:rPr lang="de-DE" dirty="0"/>
              <a:t>Versteckte Mazze wird gegessen</a:t>
            </a:r>
          </a:p>
          <a:p>
            <a:pPr marL="457200" indent="-457200">
              <a:buFontTx/>
              <a:buChar char="-"/>
            </a:pPr>
            <a:r>
              <a:rPr lang="de-DE" dirty="0">
                <a:sym typeface="Wingdings" panose="05000000000000000000" pitchFamily="2" charset="2"/>
              </a:rPr>
              <a:t>3 Becher Wein</a:t>
            </a:r>
          </a:p>
          <a:p>
            <a:r>
              <a:rPr lang="de-DE" dirty="0">
                <a:sym typeface="Wingdings" panose="05000000000000000000" pitchFamily="2" charset="2"/>
              </a:rPr>
              <a:t> Kelch der Erlösung</a:t>
            </a:r>
          </a:p>
          <a:p>
            <a:pPr marL="457200" indent="-457200">
              <a:buFontTx/>
              <a:buChar char="-"/>
            </a:pPr>
            <a:r>
              <a:rPr lang="de-DE" dirty="0">
                <a:sym typeface="Wingdings" panose="05000000000000000000" pitchFamily="2" charset="2"/>
              </a:rPr>
              <a:t>4 Becher Wein</a:t>
            </a:r>
          </a:p>
          <a:p>
            <a:pPr marL="457200" indent="-457200">
              <a:buFont typeface="Wingdings" panose="05000000000000000000" pitchFamily="2" charset="2"/>
              <a:buChar char="à"/>
            </a:pPr>
            <a:r>
              <a:rPr lang="de-DE" dirty="0">
                <a:sym typeface="Wingdings" panose="05000000000000000000" pitchFamily="2" charset="2"/>
              </a:rPr>
              <a:t>Kelch der Annahme</a:t>
            </a:r>
          </a:p>
          <a:p>
            <a:pPr marL="457200" indent="-457200">
              <a:buFontTx/>
              <a:buChar char="-"/>
            </a:pPr>
            <a:r>
              <a:rPr lang="de-DE" dirty="0">
                <a:sym typeface="Wingdings" panose="05000000000000000000" pitchFamily="2" charset="2"/>
              </a:rPr>
              <a:t>Loblied wird gesungen</a:t>
            </a:r>
          </a:p>
          <a:p>
            <a:endParaRPr lang="de-DE" dirty="0">
              <a:sym typeface="Wingdings" panose="05000000000000000000" pitchFamily="2" charset="2"/>
            </a:endParaRPr>
          </a:p>
          <a:p>
            <a:r>
              <a:rPr lang="de-DE" dirty="0">
                <a:sym typeface="Wingdings" panose="05000000000000000000" pitchFamily="2" charset="2"/>
              </a:rPr>
              <a:t> Die Vergangenheit wird in die Gegenwart geholt. Der Blick geht aber auch gleichzeitig nach vorne</a:t>
            </a:r>
          </a:p>
          <a:p>
            <a:endParaRPr lang="de-DE" dirty="0">
              <a:sym typeface="Wingdings" panose="05000000000000000000" pitchFamily="2" charset="2"/>
            </a:endParaRPr>
          </a:p>
          <a:p>
            <a:endParaRPr lang="de-DE" dirty="0">
              <a:sym typeface="Wingdings" panose="05000000000000000000" pitchFamily="2" charset="2"/>
            </a:endParaRPr>
          </a:p>
          <a:p>
            <a:endParaRPr lang="de-DE" dirty="0"/>
          </a:p>
          <a:p>
            <a:pPr marL="457200" indent="-457200">
              <a:buFontTx/>
              <a:buChar char="-"/>
            </a:pPr>
            <a:endParaRPr lang="de-DE" dirty="0"/>
          </a:p>
          <a:p>
            <a:pPr marL="457200" indent="-457200">
              <a:buFontTx/>
              <a:buChar char="-"/>
            </a:pPr>
            <a:endParaRPr lang="de-DE" dirty="0"/>
          </a:p>
          <a:p>
            <a:pPr marL="457200" indent="-457200">
              <a:buFontTx/>
              <a:buChar char="-"/>
            </a:pPr>
            <a:endParaRPr lang="de-DE" dirty="0">
              <a:sym typeface="Wingdings" panose="05000000000000000000" pitchFamily="2" charset="2"/>
            </a:endParaRPr>
          </a:p>
        </p:txBody>
      </p:sp>
    </p:spTree>
    <p:extLst>
      <p:ext uri="{BB962C8B-B14F-4D97-AF65-F5344CB8AC3E}">
        <p14:creationId xmlns:p14="http://schemas.microsoft.com/office/powerpoint/2010/main" val="202515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Abendmahl im Passahmahl</a:t>
            </a:r>
          </a:p>
        </p:txBody>
      </p:sp>
      <p:sp>
        <p:nvSpPr>
          <p:cNvPr id="3" name="Inhaltsplatzhalter 2"/>
          <p:cNvSpPr>
            <a:spLocks noGrp="1"/>
          </p:cNvSpPr>
          <p:nvPr>
            <p:ph idx="1"/>
          </p:nvPr>
        </p:nvSpPr>
        <p:spPr/>
        <p:txBody>
          <a:bodyPr>
            <a:normAutofit lnSpcReduction="10000"/>
          </a:bodyPr>
          <a:lstStyle/>
          <a:p>
            <a:r>
              <a:rPr lang="de-DE" dirty="0" err="1"/>
              <a:t>Joh</a:t>
            </a:r>
            <a:r>
              <a:rPr lang="de-DE" dirty="0"/>
              <a:t> 13, 26: </a:t>
            </a:r>
          </a:p>
          <a:p>
            <a:r>
              <a:rPr lang="de-DE" dirty="0"/>
              <a:t>„Jesus antwortete: Der ist es, für den ich den Bissen eintauchen und ihm geben werde. Und als er den Bissen eingetaucht hatte, nimmt er ihn und gibt ihn dem Judas, Simons Sohn, dem Iskariot.  Und nach dem Bissen fuhr dann der Satan in ihn. Jesus spricht nun zu ihm: Was du tust, tu schnell! Keiner aber von den zu Tisch Liegenden verstand, wozu er ihm dies sagte: Denn einige meinten, weil Judas die Kasse hatte, dass Jesus zu ihm sage: Kaufe, was wir für das Fest benötigen, oder dass er den Armen etwas geben solle. Als nun jener den Bissen genommen hatte, ging er sogleich hinaus. Es war aber Nacht.“</a:t>
            </a:r>
          </a:p>
          <a:p>
            <a:endParaRPr lang="de-DE" dirty="0"/>
          </a:p>
          <a:p>
            <a:endParaRPr lang="de-DE" dirty="0"/>
          </a:p>
        </p:txBody>
      </p:sp>
    </p:spTree>
    <p:extLst>
      <p:ext uri="{BB962C8B-B14F-4D97-AF65-F5344CB8AC3E}">
        <p14:creationId xmlns:p14="http://schemas.microsoft.com/office/powerpoint/2010/main" val="384236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Abendmahl im Passahmahl</a:t>
            </a:r>
          </a:p>
        </p:txBody>
      </p:sp>
      <p:sp>
        <p:nvSpPr>
          <p:cNvPr id="3" name="Inhaltsplatzhalter 2"/>
          <p:cNvSpPr>
            <a:spLocks noGrp="1"/>
          </p:cNvSpPr>
          <p:nvPr>
            <p:ph idx="1"/>
          </p:nvPr>
        </p:nvSpPr>
        <p:spPr/>
        <p:txBody>
          <a:bodyPr>
            <a:normAutofit fontScale="92500" lnSpcReduction="20000"/>
          </a:bodyPr>
          <a:lstStyle/>
          <a:p>
            <a:r>
              <a:rPr lang="de-DE" dirty="0" err="1"/>
              <a:t>Lk</a:t>
            </a:r>
            <a:r>
              <a:rPr lang="de-DE" dirty="0"/>
              <a:t> 22, 15-20: </a:t>
            </a:r>
          </a:p>
          <a:p>
            <a:r>
              <a:rPr lang="de-DE" dirty="0"/>
              <a:t>“Und als die Stunde gekommen war, legte er sich zu Tisch und die Apostel mit ihm. Und er sprach zu ihnen: Mit Sehnsucht habe ich mich gesehnt, dieses Passahmahl mit euch zu essen, ehe ich leide. Denn ich sage euch, dass ich es gewiss nicht mehr essen werde, bis es erfüllt sein wird im Reich Gottes. Und er nahm einen Kelch, dankte und sprach: Nehmt diesen und teilt ihn unter euch! Denn ich sage euch, dass ich von nun an nicht von dem Gewächs des Weinstocks trinken werde, bis das Reich Gottes kommt. Und er nahm Brot, dankte, brach und gab es ihnen und sprach: Dies ist mein Leib, der für euch gegeben wird. Dies tut zu meinem Gedächtnis! Ebenso auch den Kelch nach dem Mahl und sagte: Dieser Kelch ist der neue Bund in meinem Blut, das für euch vergossen wird.“</a:t>
            </a:r>
          </a:p>
          <a:p>
            <a:endParaRPr lang="de-DE" dirty="0"/>
          </a:p>
        </p:txBody>
      </p:sp>
    </p:spTree>
    <p:extLst>
      <p:ext uri="{BB962C8B-B14F-4D97-AF65-F5344CB8AC3E}">
        <p14:creationId xmlns:p14="http://schemas.microsoft.com/office/powerpoint/2010/main" val="329247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412</Words>
  <Application>Microsoft Office PowerPoint</Application>
  <PresentationFormat>Breitbild</PresentationFormat>
  <Paragraphs>56</Paragraphs>
  <Slides>11</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11</vt:i4>
      </vt:variant>
    </vt:vector>
  </HeadingPairs>
  <TitlesOfParts>
    <vt:vector size="16" baseType="lpstr">
      <vt:lpstr>Arial</vt:lpstr>
      <vt:lpstr>Calibri</vt:lpstr>
      <vt:lpstr>Calibri Light</vt:lpstr>
      <vt:lpstr>Wingdings</vt:lpstr>
      <vt:lpstr>Office</vt:lpstr>
      <vt:lpstr>PowerPoint-Präsentation</vt:lpstr>
      <vt:lpstr>Abendmahl – Mt 26, 26-30</vt:lpstr>
      <vt:lpstr>Passahmahl </vt:lpstr>
      <vt:lpstr>Ablauf Passahmahl</vt:lpstr>
      <vt:lpstr>Ablauf Passahmahl </vt:lpstr>
      <vt:lpstr>Ablauf Passahmahl</vt:lpstr>
      <vt:lpstr>Ablauf Passahmahl</vt:lpstr>
      <vt:lpstr>Abendmahl im Passahmahl</vt:lpstr>
      <vt:lpstr>Abendmahl im Passahmahl</vt:lpstr>
      <vt:lpstr>Abendmahl im Passahmahl</vt:lpstr>
      <vt:lpstr>Abendmahl Bedeutung</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Matthäus 9, 18-26</dc:title>
  <dc:creator>Simon Ziegler</dc:creator>
  <cp:lastModifiedBy>Simon Ziegler</cp:lastModifiedBy>
  <cp:revision>31</cp:revision>
  <dcterms:created xsi:type="dcterms:W3CDTF">2019-03-16T19:48:17Z</dcterms:created>
  <dcterms:modified xsi:type="dcterms:W3CDTF">2019-09-28T09:08:37Z</dcterms:modified>
</cp:coreProperties>
</file>